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7"/>
  </p:handoutMasterIdLst>
  <p:sldIdLst>
    <p:sldId id="273" r:id="rId2"/>
    <p:sldId id="272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FF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FF463-82D3-4347-A8B2-170ED2EC0C43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A6D972-3971-4D09-8700-A9CFD0989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062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CC6D400-0F7F-4D38-A3D1-7EF61D271B95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8199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8202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3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0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C3F42-B90C-4D95-8123-FFEEA32542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9051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29410-4CC4-431B-B85C-65702F1592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2629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61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5DBA32F-BE5C-43F4-B157-794EB81E4E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47AAF-9EC5-4EC5-999A-2D37DB4B44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21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62FF9-877D-417A-A899-C784450EBA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2136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33A-E331-4517-8779-A3CFA68D89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25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CC0288-F885-401C-AF4E-4338E2639D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56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D3247-CA8E-4899-AC8A-7501326C5B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5157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13A70-8A2B-407D-984F-0D0602DF6F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1739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7105A-B169-45AC-A23A-CEE02E6D13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816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A909C-243E-4B98-829C-7DEC2C8606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58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AE4F4A6-AC60-48B3-842D-11834C08EB2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7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8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084263" y="304800"/>
            <a:ext cx="7831137" cy="110807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300" kern="0" smtClean="0"/>
              <a:t>Me llamo _________      Clase 6</a:t>
            </a:r>
            <a:r>
              <a:rPr lang="en-US" altLang="en-US" sz="3300" u="sng" kern="0" smtClean="0"/>
              <a:t>01</a:t>
            </a:r>
            <a:br>
              <a:rPr lang="en-US" altLang="en-US" sz="3300" u="sng" kern="0" smtClean="0"/>
            </a:br>
            <a:r>
              <a:rPr lang="en-US" altLang="en-US" sz="3200" kern="0" smtClean="0"/>
              <a:t>La fecha es el 19 de abril del 2018</a:t>
            </a:r>
            <a:endParaRPr lang="en-US" altLang="en-US" sz="3200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609600" y="1600200"/>
            <a:ext cx="8305800" cy="5029200"/>
          </a:xfrm>
          <a:prstGeom prst="rect">
            <a:avLst/>
          </a:prstGeom>
        </p:spPr>
        <p:txBody>
          <a:bodyPr/>
          <a:lstStyle>
            <a:lvl1pPr marL="447675" indent="-4476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293813" indent="-4032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81163" indent="-3857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701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smtClean="0">
                <a:solidFill>
                  <a:srgbClr val="CC0000"/>
                </a:solidFill>
              </a:rPr>
              <a:t>Propósito # 62: </a:t>
            </a:r>
            <a:r>
              <a:rPr lang="es-ES_tradnl" altLang="en-US" sz="2800" kern="0" smtClean="0"/>
              <a:t>¿Hablas mucho en tu móvil?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i="1" kern="0" smtClean="0">
                <a:solidFill>
                  <a:srgbClr val="92D050"/>
                </a:solidFill>
              </a:rPr>
              <a:t>L.O: to learn the difference between SER &amp; ESTAR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kern="0" smtClean="0">
                <a:solidFill>
                  <a:srgbClr val="CC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2800" kern="0" smtClean="0"/>
              <a:t>Match the verbs in the first column with the nouns in the second column.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/>
              <a:t>Hablar				música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/>
              <a:t>Levantar			uniforme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/>
              <a:t>Contestar			ingles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/>
              <a:t>Sacar				la pregunta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/>
              <a:t>Escuchar			notas buenas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kern="0" smtClean="0"/>
              <a:t>Llevar				la mano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3148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526850" y="-76200"/>
            <a:ext cx="8312350" cy="509802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447675" indent="-4476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293813" indent="-4032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81163" indent="-3857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701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endParaRPr lang="es-ES_tradnl" sz="2600" kern="0" smtClean="0"/>
          </a:p>
          <a:p>
            <a:endParaRPr lang="es-ES_tradnl" sz="2600" kern="0" smtClean="0"/>
          </a:p>
          <a:p>
            <a:r>
              <a:rPr lang="es-ES_tradnl" sz="2600" kern="0" smtClean="0"/>
              <a:t>Copy and determine where the following activities take place using the choices below:</a:t>
            </a:r>
          </a:p>
          <a:p>
            <a:pPr marL="0" indent="0" algn="ctr">
              <a:buFont typeface="Wingdings" pitchFamily="2" charset="2"/>
              <a:buNone/>
            </a:pPr>
            <a:r>
              <a:rPr lang="es-ES_tradnl" sz="2600" kern="0" smtClean="0">
                <a:solidFill>
                  <a:srgbClr val="7030A0"/>
                </a:solidFill>
              </a:rPr>
              <a:t>Antes de las clases-- Durante las clases--Después de las clases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kern="0" smtClean="0"/>
              <a:t>Prestan atención cuando la profesora habla.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kern="0" smtClean="0"/>
              <a:t>Regresan a casa.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kern="0" smtClean="0"/>
              <a:t>Van a pie a la escuela. Su casa esta cerca de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kern="0" smtClean="0"/>
              <a:t>Levantan la mano cuando tienen una pregunta.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kern="0" smtClean="0"/>
              <a:t>Envían un correo electrónico.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kern="0" smtClean="0"/>
              <a:t>Miran un DVD.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kern="0" smtClean="0"/>
              <a:t>Toman un examen.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600" kern="0" smtClean="0"/>
              <a:t>Hablan con una amiga en su móvil.</a:t>
            </a:r>
            <a:endParaRPr lang="es-ES_tradnl" sz="2600" kern="0" dirty="0"/>
          </a:p>
        </p:txBody>
      </p:sp>
      <p:sp>
        <p:nvSpPr>
          <p:cNvPr id="2" name="Title 1"/>
          <p:cNvSpPr txBox="1">
            <a:spLocks/>
          </p:cNvSpPr>
          <p:nvPr/>
        </p:nvSpPr>
        <p:spPr>
          <a:xfrm>
            <a:off x="964266" y="228600"/>
            <a:ext cx="7313612" cy="6858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389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31863" y="457200"/>
            <a:ext cx="7158037" cy="1052513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Verbos: Ser y Estar </a:t>
            </a:r>
            <a:r>
              <a:rPr lang="en-US" altLang="en-US" i="1">
                <a:solidFill>
                  <a:srgbClr val="CC0000"/>
                </a:solidFill>
              </a:rPr>
              <a:t>(to be)</a:t>
            </a:r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991600" cy="4648200"/>
          </a:xfrm>
        </p:spPr>
        <p:txBody>
          <a:bodyPr/>
          <a:lstStyle/>
          <a:p>
            <a:r>
              <a:rPr lang="en-US" altLang="en-US" sz="2800" dirty="0" err="1">
                <a:solidFill>
                  <a:srgbClr val="0000FF"/>
                </a:solidFill>
              </a:rPr>
              <a:t>Ser</a:t>
            </a:r>
            <a:r>
              <a:rPr lang="en-US" altLang="en-US" sz="2800" dirty="0"/>
              <a:t> and </a:t>
            </a:r>
            <a:r>
              <a:rPr lang="en-US" altLang="en-US" sz="2800" dirty="0" err="1">
                <a:solidFill>
                  <a:srgbClr val="00B050"/>
                </a:solidFill>
              </a:rPr>
              <a:t>Estar</a:t>
            </a:r>
            <a:r>
              <a:rPr lang="en-US" altLang="en-US" sz="2800" dirty="0"/>
              <a:t> are the same thing in English – TO BE</a:t>
            </a:r>
          </a:p>
          <a:p>
            <a:r>
              <a:rPr lang="en-US" altLang="en-US" sz="2800" dirty="0"/>
              <a:t>However, </a:t>
            </a:r>
            <a:r>
              <a:rPr lang="en-US" altLang="en-US" sz="2800" dirty="0" err="1">
                <a:solidFill>
                  <a:srgbClr val="0000FF"/>
                </a:solidFill>
              </a:rPr>
              <a:t>Ser</a:t>
            </a:r>
            <a:r>
              <a:rPr lang="en-US" altLang="en-US" sz="2800" dirty="0">
                <a:solidFill>
                  <a:srgbClr val="0000FF"/>
                </a:solidFill>
              </a:rPr>
              <a:t> </a:t>
            </a:r>
            <a:r>
              <a:rPr lang="en-US" altLang="en-US" sz="2800" dirty="0"/>
              <a:t>and </a:t>
            </a:r>
            <a:r>
              <a:rPr lang="en-US" altLang="en-US" sz="2800" dirty="0" err="1">
                <a:solidFill>
                  <a:srgbClr val="00B050"/>
                </a:solidFill>
              </a:rPr>
              <a:t>Estar</a:t>
            </a:r>
            <a:r>
              <a:rPr lang="en-US" altLang="en-US" sz="2800" dirty="0"/>
              <a:t> are used VERY differently.</a:t>
            </a:r>
          </a:p>
          <a:p>
            <a:r>
              <a:rPr lang="en-US" altLang="en-US" sz="2800" dirty="0">
                <a:solidFill>
                  <a:srgbClr val="0000FF"/>
                </a:solidFill>
              </a:rPr>
              <a:t>SER</a:t>
            </a:r>
            <a:r>
              <a:rPr lang="en-US" altLang="en-US" sz="2800" dirty="0"/>
              <a:t> </a:t>
            </a:r>
            <a:r>
              <a:rPr lang="en-US" altLang="en-US" sz="2800" i="1" dirty="0"/>
              <a:t>(to be) </a:t>
            </a:r>
            <a:r>
              <a:rPr lang="en-US" altLang="en-US" sz="2800" dirty="0"/>
              <a:t>is used when we are referring to </a:t>
            </a:r>
            <a:r>
              <a:rPr lang="en-US" altLang="en-US" sz="2800" dirty="0">
                <a:solidFill>
                  <a:srgbClr val="0000FF"/>
                </a:solidFill>
              </a:rPr>
              <a:t>DESCRIPTION</a:t>
            </a:r>
            <a:r>
              <a:rPr lang="en-US" altLang="en-US" sz="2800" dirty="0"/>
              <a:t> or </a:t>
            </a:r>
            <a:r>
              <a:rPr lang="en-US" altLang="en-US" sz="2800" dirty="0">
                <a:solidFill>
                  <a:srgbClr val="0000FF"/>
                </a:solidFill>
              </a:rPr>
              <a:t>TIME</a:t>
            </a:r>
            <a:r>
              <a:rPr lang="en-US" altLang="en-US" sz="2800" dirty="0"/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For example: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</a:t>
            </a:r>
            <a:r>
              <a:rPr lang="en-US" altLang="en-US" sz="2800" dirty="0">
                <a:solidFill>
                  <a:srgbClr val="0000FF"/>
                </a:solidFill>
              </a:rPr>
              <a:t>Soy </a:t>
            </a:r>
            <a:r>
              <a:rPr lang="en-US" altLang="en-US" sz="2800" dirty="0" err="1"/>
              <a:t>muy</a:t>
            </a:r>
            <a:r>
              <a:rPr lang="en-US" altLang="en-US" sz="2800" dirty="0"/>
              <a:t> </a:t>
            </a:r>
            <a:r>
              <a:rPr lang="en-US" altLang="en-US" sz="2800" dirty="0" err="1"/>
              <a:t>inteligente</a:t>
            </a:r>
            <a:r>
              <a:rPr lang="en-US" altLang="en-US" sz="2800" dirty="0"/>
              <a:t>.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Ella </a:t>
            </a:r>
            <a:r>
              <a:rPr lang="en-US" altLang="en-US" sz="2800" dirty="0" err="1">
                <a:solidFill>
                  <a:srgbClr val="0000FF"/>
                </a:solidFill>
              </a:rPr>
              <a:t>es</a:t>
            </a:r>
            <a:r>
              <a:rPr lang="en-US" altLang="en-US" sz="2800" dirty="0"/>
              <a:t> de Venezuela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¿</a:t>
            </a:r>
            <a:r>
              <a:rPr lang="en-US" altLang="en-US" sz="2800" dirty="0" err="1"/>
              <a:t>Qué</a:t>
            </a:r>
            <a:r>
              <a:rPr lang="en-US" altLang="en-US" sz="2800" dirty="0"/>
              <a:t> </a:t>
            </a:r>
            <a:r>
              <a:rPr lang="en-US" altLang="en-US" sz="2800" dirty="0" err="1"/>
              <a:t>hora</a:t>
            </a:r>
            <a:r>
              <a:rPr lang="en-US" altLang="en-US" sz="2800" dirty="0"/>
              <a:t> </a:t>
            </a:r>
            <a:r>
              <a:rPr lang="en-US" altLang="en-US" sz="2800" dirty="0" err="1">
                <a:solidFill>
                  <a:srgbClr val="0000FF"/>
                </a:solidFill>
              </a:rPr>
              <a:t>es</a:t>
            </a:r>
            <a:r>
              <a:rPr lang="en-US" altLang="en-US" sz="2800" dirty="0"/>
              <a:t>?	-</a:t>
            </a:r>
            <a:r>
              <a:rPr lang="en-US" altLang="en-US" sz="2800" dirty="0">
                <a:solidFill>
                  <a:srgbClr val="0000FF"/>
                </a:solidFill>
              </a:rPr>
              <a:t>Son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las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tres</a:t>
            </a:r>
            <a:r>
              <a:rPr lang="en-US" altLang="en-US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5525" y="304800"/>
            <a:ext cx="7661275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i="1" dirty="0"/>
              <a:t>(to </a:t>
            </a:r>
            <a:r>
              <a:rPr lang="en-US" altLang="en-US" dirty="0"/>
              <a:t>be) is used when we are referring to </a:t>
            </a:r>
            <a:r>
              <a:rPr lang="en-US" altLang="en-US" dirty="0">
                <a:solidFill>
                  <a:srgbClr val="00B050"/>
                </a:solidFill>
              </a:rPr>
              <a:t>FEELING or LOCATION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For example: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>
                <a:solidFill>
                  <a:srgbClr val="00B050"/>
                </a:solidFill>
              </a:rPr>
              <a:t>		</a:t>
            </a:r>
            <a:r>
              <a:rPr lang="en-US" altLang="en-US" dirty="0" err="1">
                <a:solidFill>
                  <a:srgbClr val="00B050"/>
                </a:solidFill>
              </a:rPr>
              <a:t>Estoy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/>
              <a:t>muy</a:t>
            </a:r>
            <a:r>
              <a:rPr lang="en-US" altLang="en-US" dirty="0"/>
              <a:t> </a:t>
            </a:r>
            <a:r>
              <a:rPr lang="en-US" altLang="en-US" dirty="0" err="1"/>
              <a:t>nerviosa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	</a:t>
            </a:r>
            <a:r>
              <a:rPr lang="en-US" altLang="en-US" dirty="0" err="1"/>
              <a:t>Nosotros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estamos</a:t>
            </a:r>
            <a:r>
              <a:rPr lang="en-US" altLang="en-US" dirty="0"/>
              <a:t> en la </a:t>
            </a:r>
            <a:r>
              <a:rPr lang="en-US" altLang="en-US" dirty="0" err="1"/>
              <a:t>escuela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	</a:t>
            </a:r>
            <a:r>
              <a:rPr lang="en-US" altLang="en-US" dirty="0" err="1"/>
              <a:t>Él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está</a:t>
            </a:r>
            <a:r>
              <a:rPr lang="en-US" altLang="en-US" dirty="0">
                <a:solidFill>
                  <a:srgbClr val="00B050"/>
                </a:solidFill>
              </a:rPr>
              <a:t> </a:t>
            </a:r>
            <a:r>
              <a:rPr lang="en-US" altLang="en-US" dirty="0" err="1"/>
              <a:t>enfermo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        ¿</a:t>
            </a:r>
            <a:r>
              <a:rPr lang="en-US" altLang="en-US" dirty="0" err="1"/>
              <a:t>Dónde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B050"/>
                </a:solidFill>
              </a:rPr>
              <a:t>está</a:t>
            </a:r>
            <a:r>
              <a:rPr lang="en-US" altLang="en-US" dirty="0"/>
              <a:t> </a:t>
            </a:r>
            <a:r>
              <a:rPr lang="en-US" altLang="en-US" dirty="0" err="1"/>
              <a:t>tu</a:t>
            </a:r>
            <a:r>
              <a:rPr lang="en-US" altLang="en-US" dirty="0"/>
              <a:t> </a:t>
            </a:r>
            <a:r>
              <a:rPr lang="en-US" altLang="en-US" dirty="0" err="1"/>
              <a:t>tarea</a:t>
            </a:r>
            <a:r>
              <a:rPr lang="en-US" altLang="en-US" dirty="0"/>
              <a:t>?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Do you remember how to CONJUGATE “</a:t>
            </a:r>
            <a:r>
              <a:rPr lang="en-US" altLang="en-US" dirty="0" err="1">
                <a:solidFill>
                  <a:srgbClr val="0000FF"/>
                </a:solidFill>
              </a:rPr>
              <a:t>ser</a:t>
            </a:r>
            <a:r>
              <a:rPr lang="en-US" altLang="en-US" dirty="0"/>
              <a:t>” and “</a:t>
            </a: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r>
              <a:rPr lang="en-US" altLang="en-US" dirty="0"/>
              <a:t>”?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 err="1">
                <a:solidFill>
                  <a:srgbClr val="0000FF"/>
                </a:solidFill>
              </a:rPr>
              <a:t>Ser</a:t>
            </a:r>
            <a:r>
              <a:rPr lang="en-US" altLang="en-US" dirty="0">
                <a:solidFill>
                  <a:srgbClr val="0000FF"/>
                </a:solidFill>
              </a:rPr>
              <a:t>				   </a:t>
            </a:r>
            <a:r>
              <a:rPr lang="en-US" altLang="en-US" dirty="0" err="1">
                <a:solidFill>
                  <a:srgbClr val="00B050"/>
                </a:solidFill>
              </a:rPr>
              <a:t>Estar</a:t>
            </a:r>
            <a:endParaRPr lang="en-US" altLang="en-US" dirty="0">
              <a:solidFill>
                <a:srgbClr val="00B050"/>
              </a:solidFill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76200" y="5364163"/>
            <a:ext cx="1225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Yo-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Soy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76200" y="5745163"/>
            <a:ext cx="133826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Tú-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Eres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0" y="6096000"/>
            <a:ext cx="15049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Él ella-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Es</a:t>
            </a:r>
          </a:p>
          <a:p>
            <a:r>
              <a:rPr lang="es-ES_tradnl" altLang="en-US" sz="2200">
                <a:latin typeface="Verdana" pitchFamily="34" charset="0"/>
              </a:rPr>
              <a:t>Ud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00200" y="5364163"/>
            <a:ext cx="25939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Nosotros-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Somos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676400" y="5892800"/>
            <a:ext cx="2384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>
                <a:latin typeface="Verdana" pitchFamily="34" charset="0"/>
              </a:rPr>
              <a:t>Ellos Ellas-</a:t>
            </a:r>
            <a:r>
              <a:rPr lang="es-ES_tradnl" altLang="en-US" sz="2200" b="1">
                <a:solidFill>
                  <a:srgbClr val="0000FF"/>
                </a:solidFill>
                <a:latin typeface="Verdana" pitchFamily="34" charset="0"/>
              </a:rPr>
              <a:t>Son</a:t>
            </a:r>
            <a:r>
              <a:rPr lang="es-ES_tradnl" altLang="en-US" sz="2200">
                <a:latin typeface="Verdana" pitchFamily="34" charset="0"/>
              </a:rPr>
              <a:t> </a:t>
            </a:r>
          </a:p>
          <a:p>
            <a:r>
              <a:rPr lang="es-ES_tradnl" altLang="en-US" sz="2200">
                <a:latin typeface="Verdana" pitchFamily="34" charset="0"/>
              </a:rPr>
              <a:t>Uds</a:t>
            </a:r>
            <a:endParaRPr lang="es-ES_tradnl" altLang="en-US" sz="2200" b="1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4572000" y="5334000"/>
            <a:ext cx="15097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Yo-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Estoy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4572000" y="5715000"/>
            <a:ext cx="14938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Tú-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Estás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4572000" y="6019800"/>
            <a:ext cx="1835759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Él </a:t>
            </a:r>
            <a:r>
              <a:rPr lang="es-ES_tradnl" altLang="en-US" sz="2200" dirty="0" smtClean="0">
                <a:latin typeface="Verdana" pitchFamily="34" charset="0"/>
              </a:rPr>
              <a:t>ella-</a:t>
            </a:r>
            <a:r>
              <a:rPr lang="es-ES_tradnl" altLang="en-US" sz="2200" b="1" dirty="0" smtClean="0">
                <a:solidFill>
                  <a:srgbClr val="00B050"/>
                </a:solidFill>
                <a:latin typeface="Verdana" pitchFamily="34" charset="0"/>
              </a:rPr>
              <a:t>Está</a:t>
            </a:r>
            <a:endParaRPr lang="es-ES_tradnl" altLang="en-US" sz="2200" b="1" dirty="0">
              <a:solidFill>
                <a:srgbClr val="00B050"/>
              </a:solidFill>
              <a:latin typeface="Verdana" pitchFamily="34" charset="0"/>
            </a:endParaRPr>
          </a:p>
          <a:p>
            <a:r>
              <a:rPr lang="es-ES_tradnl" altLang="en-US" sz="2200" dirty="0" err="1">
                <a:latin typeface="Verdana" pitchFamily="34" charset="0"/>
              </a:rPr>
              <a:t>Ud</a:t>
            </a:r>
            <a:endParaRPr lang="es-ES_tradnl" altLang="en-US" sz="2200" dirty="0">
              <a:latin typeface="Verdana" pitchFamily="34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6248400" y="5334000"/>
            <a:ext cx="28733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Nosotros-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Estamos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6248400" y="5791200"/>
            <a:ext cx="26638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200" dirty="0">
                <a:latin typeface="Verdana" pitchFamily="34" charset="0"/>
              </a:rPr>
              <a:t>Ellos Ellas-</a:t>
            </a:r>
            <a:r>
              <a:rPr lang="es-ES_tradnl" altLang="en-US" sz="2200" b="1" dirty="0">
                <a:solidFill>
                  <a:srgbClr val="00B050"/>
                </a:solidFill>
                <a:latin typeface="Verdana" pitchFamily="34" charset="0"/>
              </a:rPr>
              <a:t>Están</a:t>
            </a:r>
            <a:r>
              <a:rPr lang="es-ES_tradnl" altLang="en-US" sz="2200" dirty="0">
                <a:latin typeface="Verdana" pitchFamily="34" charset="0"/>
              </a:rPr>
              <a:t> </a:t>
            </a:r>
          </a:p>
          <a:p>
            <a:r>
              <a:rPr lang="es-ES_tradnl" altLang="en-US" sz="2200" dirty="0" err="1">
                <a:latin typeface="Verdana" pitchFamily="34" charset="0"/>
              </a:rPr>
              <a:t>Uds</a:t>
            </a:r>
            <a:endParaRPr lang="es-ES_tradnl" altLang="en-US" sz="2200" b="1" dirty="0">
              <a:solidFill>
                <a:srgbClr val="0000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idx="1"/>
          </p:nvPr>
        </p:nvSpPr>
        <p:spPr bwMode="auto">
          <a:xfrm>
            <a:off x="949325" y="838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92150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987425" indent="-293688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81113" indent="-2921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98613" indent="-315913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0558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5130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9702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427413" indent="-315913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>
              <a:buClr>
                <a:srgbClr val="FFC000"/>
              </a:buClr>
              <a:buNone/>
            </a:pPr>
            <a:endParaRPr lang="es-ES_tradnl" altLang="en-US" dirty="0"/>
          </a:p>
          <a:p>
            <a:pPr>
              <a:buClr>
                <a:srgbClr val="FFC000"/>
              </a:buClr>
            </a:pPr>
            <a:endParaRPr lang="es-ES_tradnl" altLang="en-US" dirty="0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992981" y="1081088"/>
            <a:ext cx="7158038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62</a:t>
            </a:r>
            <a:endParaRPr lang="en-US" altLang="en-US" dirty="0">
              <a:solidFill>
                <a:srgbClr val="CC0000"/>
              </a:solidFill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28600" y="2895600"/>
            <a:ext cx="86868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7675" indent="-447675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89000" indent="-439738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93813" indent="-403225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81163" indent="-385763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70100" indent="-38735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273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845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417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98900" indent="-38735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2800" dirty="0" smtClean="0"/>
              <a:t>Write 5 original Spanish sentences with SER and 5 original Spanish sentences with </a:t>
            </a:r>
            <a:r>
              <a:rPr lang="en-US" altLang="en-US" sz="2800" dirty="0"/>
              <a:t>ESTAR</a:t>
            </a:r>
            <a:r>
              <a:rPr lang="en-US" altLang="en-US" sz="2800" dirty="0" smtClean="0"/>
              <a:t>.</a:t>
            </a:r>
          </a:p>
          <a:p>
            <a:r>
              <a:rPr lang="en-US" altLang="en-US" sz="2800" dirty="0" smtClean="0"/>
              <a:t>SIGN </a:t>
            </a:r>
            <a:r>
              <a:rPr lang="en-US" altLang="en-US" sz="2800" u="sng" dirty="0" smtClean="0"/>
              <a:t>Rubric: </a:t>
            </a:r>
            <a:r>
              <a:rPr lang="en-US" altLang="en-US" sz="2800" u="sng" dirty="0" err="1" smtClean="0"/>
              <a:t>Mi</a:t>
            </a:r>
            <a:r>
              <a:rPr lang="en-US" altLang="en-US" sz="2800" u="sng" dirty="0" smtClean="0"/>
              <a:t> </a:t>
            </a:r>
            <a:r>
              <a:rPr lang="en-US" altLang="en-US" sz="2800" u="sng" dirty="0" err="1" smtClean="0"/>
              <a:t>horario</a:t>
            </a:r>
            <a:r>
              <a:rPr lang="en-US" altLang="en-US" sz="2800" u="sng" dirty="0" smtClean="0"/>
              <a:t> escolar 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by </a:t>
            </a:r>
            <a:r>
              <a:rPr lang="en-US" altLang="en-US" sz="2800" dirty="0" smtClean="0"/>
              <a:t>NO LATER than  NEXT THURSDAYSDAY</a:t>
            </a:r>
            <a:r>
              <a:rPr lang="en-US" altLang="en-US" sz="2800" dirty="0" smtClean="0"/>
              <a:t>!!!!</a:t>
            </a:r>
          </a:p>
          <a:p>
            <a:endParaRPr lang="en-US" altLang="en-US" sz="2600" kern="0" dirty="0" smtClean="0"/>
          </a:p>
          <a:p>
            <a:r>
              <a:rPr lang="en-US" altLang="en-US" sz="2600" kern="0" dirty="0" smtClean="0"/>
              <a:t>QUIZ </a:t>
            </a:r>
            <a:r>
              <a:rPr lang="en-US" altLang="en-US" sz="2600" kern="0" dirty="0"/>
              <a:t>2</a:t>
            </a:r>
            <a:r>
              <a:rPr lang="en-US" altLang="en-US" sz="2600" kern="0" dirty="0" smtClean="0"/>
              <a:t>: </a:t>
            </a:r>
            <a:r>
              <a:rPr lang="en-US" altLang="en-US" sz="2600" kern="0" dirty="0"/>
              <a:t>CAP. 3 </a:t>
            </a:r>
            <a:r>
              <a:rPr lang="en-US" altLang="en-US" sz="2600" kern="0" dirty="0" smtClean="0"/>
              <a:t>is TOMORROW!</a:t>
            </a:r>
          </a:p>
          <a:p>
            <a:pPr lvl="1"/>
            <a:r>
              <a:rPr lang="en-US" altLang="en-US" sz="2200" kern="0" dirty="0" smtClean="0"/>
              <a:t>Vocabulary p. 96-99</a:t>
            </a:r>
            <a:endParaRPr lang="en-US" altLang="en-US" sz="2200" kern="0" dirty="0" smtClean="0"/>
          </a:p>
          <a:p>
            <a:pPr marL="0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84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xis">
  <a:themeElements>
    <a:clrScheme name="Axis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xi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Axis</Template>
  <TotalTime>7561</TotalTime>
  <Words>257</Words>
  <Application>Microsoft Office PowerPoint</Application>
  <PresentationFormat>On-screen Show (4:3)</PresentationFormat>
  <Paragraphs>60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Axis</vt:lpstr>
      <vt:lpstr>PowerPoint Presentation</vt:lpstr>
      <vt:lpstr>PowerPoint Presentation</vt:lpstr>
      <vt:lpstr>Verbos: Ser y Estar (to be)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Clase 8 IM La fecha es el 7 de octubre del 2010</dc:title>
  <dc:creator>Helen Zumaeta</dc:creator>
  <cp:lastModifiedBy>Helen Zumaeta</cp:lastModifiedBy>
  <cp:revision>51</cp:revision>
  <cp:lastPrinted>2015-04-02T16:58:20Z</cp:lastPrinted>
  <dcterms:created xsi:type="dcterms:W3CDTF">2010-10-04T16:22:06Z</dcterms:created>
  <dcterms:modified xsi:type="dcterms:W3CDTF">2018-04-19T17:29:58Z</dcterms:modified>
</cp:coreProperties>
</file>